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715000" cx="9144000"/>
  <p:notesSz cx="5715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8d6fcef8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cb8d6fcef8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cb8d6fcef8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b8d6fcef8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cb8d6fcef8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cb8d6fcef8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8d6fcef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b8d6fcef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cb8d6fcef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cb8d6fcef8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cb8d6fcef8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cb8d6fcef8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8d6fcef8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cb8d6fcef8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cb8d6fcef8_1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b8d6fcef8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cb8d6fcef8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cb8d6fcef8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5.png"/><Relationship Id="rId13" Type="http://schemas.openxmlformats.org/officeDocument/2006/relationships/image" Target="../media/image35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hyperlink" Target="http://www.youtube.com/watch?v=cc2gOLKvkL0" TargetMode="External"/><Relationship Id="rId6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hyperlink" Target="http://insideairbnb.com/get-the-data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48" y="2108751"/>
            <a:ext cx="2480675" cy="14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1668950" y="2323825"/>
            <a:ext cx="4111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 Introduction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1491258" y="3966746"/>
            <a:ext cx="765810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br>
              <a:rPr b="0" i="0" lang="en-US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00" y="141950"/>
            <a:ext cx="6075045" cy="712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82473"/>
            <a:ext cx="9144000" cy="932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016" y="2918222"/>
            <a:ext cx="2267694" cy="20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2"/>
          <p:cNvSpPr txBox="1"/>
          <p:nvPr/>
        </p:nvSpPr>
        <p:spPr>
          <a:xfrm>
            <a:off x="1015625" y="370490"/>
            <a:ext cx="4840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lang="en-US" sz="2600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Topic Modeling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2"/>
          <p:cNvGrpSpPr/>
          <p:nvPr/>
        </p:nvGrpSpPr>
        <p:grpSpPr>
          <a:xfrm>
            <a:off x="2464265" y="1100622"/>
            <a:ext cx="3324965" cy="643503"/>
            <a:chOff x="1593000" y="2322568"/>
            <a:chExt cx="4214151" cy="643503"/>
          </a:xfrm>
        </p:grpSpPr>
        <p:sp>
          <p:nvSpPr>
            <p:cNvPr id="150" name="Google Shape;150;p12"/>
            <p:cNvSpPr/>
            <p:nvPr/>
          </p:nvSpPr>
          <p:spPr>
            <a:xfrm>
              <a:off x="3728377" y="2322571"/>
              <a:ext cx="20202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floor, private, queen, size, living, large, tv, guest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4387851" y="2323746"/>
              <a:ext cx="1419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 Family House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" name="Google Shape;157;p12"/>
          <p:cNvGrpSpPr/>
          <p:nvPr/>
        </p:nvGrpSpPr>
        <p:grpSpPr>
          <a:xfrm>
            <a:off x="2464265" y="1776222"/>
            <a:ext cx="3324965" cy="643503"/>
            <a:chOff x="1593000" y="2322568"/>
            <a:chExt cx="4214151" cy="643503"/>
          </a:xfrm>
        </p:grpSpPr>
        <p:sp>
          <p:nvSpPr>
            <p:cNvPr id="158" name="Google Shape;158;p12"/>
            <p:cNvSpPr/>
            <p:nvPr/>
          </p:nvSpPr>
          <p:spPr>
            <a:xfrm>
              <a:off x="3728377" y="2322571"/>
              <a:ext cx="20202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pike, place, market, view, condo, center, block, convention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4387851" y="2323746"/>
              <a:ext cx="1419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Tourism &amp; Events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65;p12"/>
          <p:cNvGrpSpPr/>
          <p:nvPr/>
        </p:nvGrpSpPr>
        <p:grpSpPr>
          <a:xfrm>
            <a:off x="2464265" y="2451822"/>
            <a:ext cx="3324965" cy="643503"/>
            <a:chOff x="1593000" y="2322568"/>
            <a:chExt cx="4214151" cy="643503"/>
          </a:xfrm>
        </p:grpSpPr>
        <p:sp>
          <p:nvSpPr>
            <p:cNvPr id="166" name="Google Shape;166;p12"/>
            <p:cNvSpPr/>
            <p:nvPr/>
          </p:nvSpPr>
          <p:spPr>
            <a:xfrm>
              <a:off x="3728377" y="2322571"/>
              <a:ext cx="20202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minute, lake, park, house, ballard, quiet, block, close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4387851" y="2323746"/>
              <a:ext cx="1419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Peaceful Vacation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12"/>
          <p:cNvGrpSpPr/>
          <p:nvPr/>
        </p:nvGrpSpPr>
        <p:grpSpPr>
          <a:xfrm>
            <a:off x="2464265" y="3127434"/>
            <a:ext cx="3324965" cy="643503"/>
            <a:chOff x="1593000" y="2322568"/>
            <a:chExt cx="4214151" cy="643503"/>
          </a:xfrm>
        </p:grpSpPr>
        <p:sp>
          <p:nvSpPr>
            <p:cNvPr id="174" name="Google Shape;174;p12"/>
            <p:cNvSpPr/>
            <p:nvPr/>
          </p:nvSpPr>
          <p:spPr>
            <a:xfrm>
              <a:off x="3728377" y="2322571"/>
              <a:ext cx="20202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apartment, hill, capitol, studio, building, heart, bar, cozy</a:t>
              </a:r>
              <a:endParaRPr sz="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387851" y="2323746"/>
              <a:ext cx="1419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Young Life Style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12"/>
          <p:cNvGrpSpPr/>
          <p:nvPr/>
        </p:nvGrpSpPr>
        <p:grpSpPr>
          <a:xfrm>
            <a:off x="2464265" y="3803059"/>
            <a:ext cx="3324965" cy="643503"/>
            <a:chOff x="1593000" y="2322568"/>
            <a:chExt cx="4214151" cy="643503"/>
          </a:xfrm>
        </p:grpSpPr>
        <p:sp>
          <p:nvSpPr>
            <p:cNvPr id="182" name="Google Shape;182;p12"/>
            <p:cNvSpPr/>
            <p:nvPr/>
          </p:nvSpPr>
          <p:spPr>
            <a:xfrm>
              <a:off x="3728377" y="2322571"/>
              <a:ext cx="20202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work, share, people, listing, tech, hacker, scene, house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4387851" y="2323746"/>
              <a:ext cx="1419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Specialty Needs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441" y="1934974"/>
            <a:ext cx="2926080" cy="71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 txBox="1"/>
          <p:nvPr/>
        </p:nvSpPr>
        <p:spPr>
          <a:xfrm>
            <a:off x="1412162" y="2140725"/>
            <a:ext cx="3882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 Demo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6075045" cy="712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465" y="2703909"/>
            <a:ext cx="2227243" cy="1105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8280" y="3275409"/>
            <a:ext cx="4177933" cy="2439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275409"/>
            <a:ext cx="4017645" cy="2439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05872" y="2703909"/>
            <a:ext cx="2229564" cy="798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67071" y="2703909"/>
            <a:ext cx="2228761" cy="756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4209" y="3275409"/>
            <a:ext cx="3329791" cy="2439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9465" y="965746"/>
            <a:ext cx="2082850" cy="2536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00896" y="965746"/>
            <a:ext cx="2082850" cy="2536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9292" y="965746"/>
            <a:ext cx="2082850" cy="2536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 txBox="1"/>
          <p:nvPr/>
        </p:nvSpPr>
        <p:spPr>
          <a:xfrm>
            <a:off x="1314450" y="777240"/>
            <a:ext cx="484060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0" i="0" lang="en-US" sz="2600" u="none" cap="none" strike="noStrike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925205" y="2909649"/>
            <a:ext cx="1815763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925205" y="3309699"/>
            <a:ext cx="1815763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b="1" lang="en-US" sz="1600">
                <a:solidFill>
                  <a:srgbClr val="4F4F4F"/>
                </a:solidFill>
              </a:rPr>
              <a:t>Expansion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2874020" y="3481149"/>
            <a:ext cx="3766453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3299600" y="3794704"/>
            <a:ext cx="3612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NLP Tuning</a:t>
            </a:r>
            <a:endParaRPr b="0" i="0" sz="1600" u="none" cap="none" strike="noStrike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Collaborative Filtering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-210919" y="3481149"/>
            <a:ext cx="3606165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3611612" y="2909649"/>
            <a:ext cx="1818084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3847900" y="3309724"/>
            <a:ext cx="181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Fine Tuning Model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6772811" y="2909649"/>
            <a:ext cx="1817281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6639998" y="3309725"/>
            <a:ext cx="2082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Application Design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6360800" y="3481175"/>
            <a:ext cx="45921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b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285750" y="3794704"/>
            <a:ext cx="36120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Include more locations </a:t>
            </a:r>
            <a:endParaRPr b="0" i="0" sz="1600" u="none" cap="none" strike="noStrike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Build real-time data stream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6240925" y="36449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Additional Filters</a:t>
            </a:r>
            <a:endParaRPr sz="1600">
              <a:solidFill>
                <a:srgbClr val="4F4F4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Visualization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575" y="1477977"/>
            <a:ext cx="7487951" cy="30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3098050" y="1751675"/>
            <a:ext cx="3681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234" name="Google Shape;234;p15"/>
          <p:cNvPicPr preferRelativeResize="0"/>
          <p:nvPr/>
        </p:nvPicPr>
        <p:blipFill rotWithShape="1">
          <a:blip r:embed="rId4">
            <a:alphaModFix/>
          </a:blip>
          <a:srcRect b="-10562" l="7801" r="49119" t="66275"/>
          <a:stretch/>
        </p:blipFill>
        <p:spPr>
          <a:xfrm>
            <a:off x="2932180" y="3595250"/>
            <a:ext cx="3539226" cy="5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3098050" y="2598750"/>
            <a:ext cx="3681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rPr b="1" lang="en-US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2063700" y="3918425"/>
            <a:ext cx="539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rPr b="1"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Contact: Jason.lw.Zhang@gmail.com</a:t>
            </a:r>
            <a:endParaRPr b="1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"/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0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6075045" cy="71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 txBox="1"/>
          <p:nvPr/>
        </p:nvSpPr>
        <p:spPr>
          <a:xfrm>
            <a:off x="1314450" y="777250"/>
            <a:ext cx="578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lang="en-US" sz="2600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Appendix 1: </a:t>
            </a:r>
            <a:r>
              <a:rPr b="1" i="0" lang="en-US" sz="2600" u="none" cap="none" strike="noStrike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Application Demo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pic>
        <p:nvPicPr>
          <p:cNvPr descr="Video Recording for Lasso" id="245" name="Google Shape;245;p16" title="Final Project- JZ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7775" y="1358150"/>
            <a:ext cx="5410067" cy="40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0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6075045" cy="71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7"/>
          <p:cNvSpPr txBox="1"/>
          <p:nvPr/>
        </p:nvSpPr>
        <p:spPr>
          <a:xfrm>
            <a:off x="1314450" y="777250"/>
            <a:ext cx="578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lang="en-US" sz="2600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Appendix 2: </a:t>
            </a:r>
            <a:r>
              <a:rPr b="1" i="0" lang="en-US" sz="2600" u="none" cap="none" strike="noStrike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lang="en-US" sz="2600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ata Source </a:t>
            </a:r>
            <a:endParaRPr b="1" i="0" sz="1800" u="none" cap="none" strike="noStrike">
              <a:solidFill>
                <a:schemeClr val="dk1"/>
              </a:solidFill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585650" y="2288300"/>
            <a:ext cx="81411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AirBnb Open Data:</a:t>
            </a:r>
            <a:r>
              <a:rPr lang="en-US" sz="3000"/>
              <a:t>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http://insideairbnb.com/get-the-data.html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0" name="Google Shape;2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4663440" cy="805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6605" y="1527069"/>
            <a:ext cx="1988820" cy="2616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661" y="1492419"/>
            <a:ext cx="2023735" cy="2811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256" y="1425179"/>
            <a:ext cx="1903006" cy="2820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6422" y="1492329"/>
            <a:ext cx="182880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8"/>
          <p:cNvSpPr txBox="1"/>
          <p:nvPr/>
        </p:nvSpPr>
        <p:spPr>
          <a:xfrm>
            <a:off x="1314450" y="777240"/>
            <a:ext cx="3429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lang="en-US" sz="2600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Appendix 3</a:t>
            </a:r>
            <a:endParaRPr b="1" sz="2600">
              <a:solidFill>
                <a:srgbClr val="4F4F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t/>
            </a:r>
            <a:endParaRPr b="1" sz="2600">
              <a:solidFill>
                <a:srgbClr val="4F4F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2960370" y="2940278"/>
            <a:ext cx="1577340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2960370" y="3238887"/>
            <a:ext cx="1577340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Founded in 2007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/>
          <p:nvPr/>
        </p:nvSpPr>
        <p:spPr>
          <a:xfrm>
            <a:off x="2960370" y="3537496"/>
            <a:ext cx="15773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Originally called "Air Bed and Breakfast"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491401" y="2952780"/>
            <a:ext cx="1612255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383125" y="3238875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House Renting Service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491426" y="3537652"/>
            <a:ext cx="1612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Online </a:t>
            </a:r>
            <a:r>
              <a:rPr lang="en-US" sz="1200">
                <a:solidFill>
                  <a:srgbClr val="4F4F4F"/>
                </a:solidFill>
              </a:rPr>
              <a:t>Marketplace</a:t>
            </a: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for home sharing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7446734" y="2961084"/>
            <a:ext cx="1491526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7278384" y="3192480"/>
            <a:ext cx="1491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International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7330759" y="3537502"/>
            <a:ext cx="149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Covers over 100,000 cities </a:t>
            </a:r>
            <a:r>
              <a:rPr lang="en-US" sz="1200">
                <a:solidFill>
                  <a:srgbClr val="4F4F4F"/>
                </a:solidFill>
              </a:rPr>
              <a:t>&amp;</a:t>
            </a: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200 countries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5237887" y="2893933"/>
            <a:ext cx="1417320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5090137" y="3192542"/>
            <a:ext cx="141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5090137" y="3491214"/>
            <a:ext cx="141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Wide Selections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5146312" y="3720359"/>
            <a:ext cx="1417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Affordable Price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45991"/>
            <a:ext cx="3200400" cy="1754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3645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8831" y="3851642"/>
            <a:ext cx="6172111" cy="116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2994571" y="4057382"/>
            <a:ext cx="5760631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A60"/>
              </a:buClr>
              <a:buSzPts val="2600"/>
              <a:buFont typeface="Montserrat"/>
              <a:buNone/>
            </a:pPr>
            <a:r>
              <a:rPr b="1" i="0" lang="en-US" sz="2600" u="none" cap="none" strike="noStrike">
                <a:solidFill>
                  <a:srgbClr val="FF5A60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 &amp; App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/>
        </p:nvSpPr>
        <p:spPr>
          <a:xfrm>
            <a:off x="2994571" y="4575125"/>
            <a:ext cx="5760631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A60"/>
              </a:buClr>
              <a:buSzPts val="1900"/>
              <a:buFont typeface="Montserrat"/>
              <a:buNone/>
            </a:pPr>
            <a:r>
              <a:rPr b="0" i="0" lang="en-US" sz="1900" u="none" cap="none" strike="noStrike">
                <a:solidFill>
                  <a:srgbClr val="FF5A60"/>
                </a:solidFill>
                <a:latin typeface="Montserrat"/>
                <a:ea typeface="Montserrat"/>
                <a:cs typeface="Montserrat"/>
                <a:sym typeface="Montserrat"/>
              </a:rPr>
              <a:t>Jason Zhang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2834640" cy="805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0220" y="1594485"/>
            <a:ext cx="6400711" cy="1441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714750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/>
        </p:nvSpPr>
        <p:spPr>
          <a:xfrm>
            <a:off x="1314450" y="777250"/>
            <a:ext cx="1882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i="0" lang="en-US" sz="2600" u="none" cap="none" strike="noStrike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1483024" y="1552275"/>
            <a:ext cx="647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Create a Recommendation System App for AirBnb Users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/>
          <p:nvPr/>
        </p:nvSpPr>
        <p:spPr>
          <a:xfrm>
            <a:off x="1760225" y="2062013"/>
            <a:ext cx="5387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Helps the users to </a:t>
            </a:r>
            <a:r>
              <a:rPr b="1" lang="en-US" sz="1600">
                <a:solidFill>
                  <a:srgbClr val="4F4F4F"/>
                </a:solidFill>
              </a:rPr>
              <a:t>find listings</a:t>
            </a:r>
            <a:r>
              <a:rPr lang="en-US" sz="1600">
                <a:solidFill>
                  <a:srgbClr val="4F4F4F"/>
                </a:solidFill>
              </a:rPr>
              <a:t> they want quickly</a:t>
            </a:r>
            <a:endParaRPr sz="1600">
              <a:solidFill>
                <a:srgbClr val="4F4F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Char char="●"/>
            </a:pPr>
            <a:r>
              <a:rPr lang="en-US" sz="1600">
                <a:solidFill>
                  <a:srgbClr val="4F4F4F"/>
                </a:solidFill>
              </a:rPr>
              <a:t>Provide</a:t>
            </a:r>
            <a:r>
              <a:rPr b="1" lang="en-US" sz="1600">
                <a:solidFill>
                  <a:srgbClr val="4F4F4F"/>
                </a:solidFill>
              </a:rPr>
              <a:t> summarized reviews</a:t>
            </a:r>
            <a:r>
              <a:rPr lang="en-US" sz="1600">
                <a:solidFill>
                  <a:srgbClr val="4F4F4F"/>
                </a:solidFill>
              </a:rPr>
              <a:t> for each listing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F4F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57250"/>
            <a:ext cx="1920240" cy="70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50" y="973400"/>
            <a:ext cx="7419923" cy="436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0" y="146513"/>
            <a:ext cx="5781614" cy="7107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/>
        </p:nvSpPr>
        <p:spPr>
          <a:xfrm>
            <a:off x="1129900" y="272225"/>
            <a:ext cx="51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Sample of Airbnb Website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57250"/>
            <a:ext cx="1920240" cy="70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4" y="1141775"/>
            <a:ext cx="6923064" cy="4069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0" y="146513"/>
            <a:ext cx="5781614" cy="7107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/>
        </p:nvSpPr>
        <p:spPr>
          <a:xfrm>
            <a:off x="1129900" y="272225"/>
            <a:ext cx="51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Current Issues Observed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7127375" y="1560200"/>
            <a:ext cx="1920300" cy="23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Issue #1: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Listing Selection: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u="sng"/>
              <a:t>Large Volume</a:t>
            </a:r>
            <a:endParaRPr u="sng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u="sng"/>
              <a:t>Strong Filtering Need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dk1"/>
                </a:solidFill>
              </a:rPr>
              <a:t>Time Consuming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4" name="Google Shape;64;p7"/>
          <p:cNvSpPr/>
          <p:nvPr/>
        </p:nvSpPr>
        <p:spPr>
          <a:xfrm>
            <a:off x="7877075" y="25254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7877075" y="29584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259325" y="1440425"/>
            <a:ext cx="919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7"/>
          <p:cNvCxnSpPr>
            <a:stCxn id="66" idx="6"/>
          </p:cNvCxnSpPr>
          <p:nvPr/>
        </p:nvCxnSpPr>
        <p:spPr>
          <a:xfrm>
            <a:off x="1178525" y="1608725"/>
            <a:ext cx="5874000" cy="40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57250"/>
            <a:ext cx="1920240" cy="70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4" y="1141775"/>
            <a:ext cx="6923064" cy="4069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0" y="146513"/>
            <a:ext cx="5781614" cy="71071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1129900" y="272225"/>
            <a:ext cx="51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Current Issues Observed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7127375" y="1560200"/>
            <a:ext cx="1920300" cy="23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Issue #2: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Review Reading: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u="sng"/>
              <a:t>Large Volume</a:t>
            </a:r>
            <a:endParaRPr u="sng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Read Mannelly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</a:rPr>
              <a:t>Time Consuming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9" name="Google Shape;79;p8"/>
          <p:cNvSpPr/>
          <p:nvPr/>
        </p:nvSpPr>
        <p:spPr>
          <a:xfrm>
            <a:off x="7877075" y="25254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7877075" y="29584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232075" y="3863000"/>
            <a:ext cx="919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8"/>
          <p:cNvCxnSpPr>
            <a:stCxn id="81" idx="6"/>
          </p:cNvCxnSpPr>
          <p:nvPr/>
        </p:nvCxnSpPr>
        <p:spPr>
          <a:xfrm flipH="1" rot="10800000">
            <a:off x="2151275" y="2909000"/>
            <a:ext cx="4966800" cy="112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8"/>
          <p:cNvSpPr/>
          <p:nvPr/>
        </p:nvSpPr>
        <p:spPr>
          <a:xfrm>
            <a:off x="1232075" y="4875075"/>
            <a:ext cx="919200" cy="33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8"/>
          <p:cNvCxnSpPr/>
          <p:nvPr/>
        </p:nvCxnSpPr>
        <p:spPr>
          <a:xfrm flipH="1" rot="10800000">
            <a:off x="2151275" y="3601100"/>
            <a:ext cx="4966800" cy="13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857250"/>
            <a:ext cx="1920240" cy="70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4" y="1141775"/>
            <a:ext cx="6923064" cy="4069899"/>
          </a:xfrm>
          <a:prstGeom prst="rect">
            <a:avLst/>
          </a:prstGeom>
          <a:noFill/>
          <a:ln cap="flat" cmpd="sng" w="9525">
            <a:solidFill>
              <a:srgbClr val="FF5A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eencoded.png" id="93" name="Google Shape;9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0" y="146513"/>
            <a:ext cx="5781614" cy="71071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/>
        </p:nvSpPr>
        <p:spPr>
          <a:xfrm>
            <a:off x="1129900" y="272225"/>
            <a:ext cx="51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Current Issues Observed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7164800" y="1885950"/>
            <a:ext cx="1920300" cy="293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Issue #3: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Area Details: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No Description (Safety &amp; </a:t>
            </a:r>
            <a:r>
              <a:rPr lang="en-US" u="sng"/>
              <a:t>Convenience</a:t>
            </a:r>
            <a:r>
              <a:rPr lang="en-US" u="sng"/>
              <a:t>)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Additional Research Need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</a:rPr>
              <a:t>Time Consuming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6" name="Google Shape;96;p9"/>
          <p:cNvSpPr/>
          <p:nvPr/>
        </p:nvSpPr>
        <p:spPr>
          <a:xfrm>
            <a:off x="7914500" y="23196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7914500" y="3251550"/>
            <a:ext cx="420900" cy="2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4218425" y="2834125"/>
            <a:ext cx="2394600" cy="183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9"/>
          <p:cNvCxnSpPr>
            <a:stCxn id="98" idx="6"/>
          </p:cNvCxnSpPr>
          <p:nvPr/>
        </p:nvCxnSpPr>
        <p:spPr>
          <a:xfrm flipH="1" rot="10800000">
            <a:off x="6613025" y="3516775"/>
            <a:ext cx="505200" cy="23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85" y="375260"/>
            <a:ext cx="4163556" cy="132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1328200" y="4583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About the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624375" y="1193000"/>
            <a:ext cx="6306600" cy="6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Source: </a:t>
            </a:r>
            <a:r>
              <a:rPr lang="en-US" sz="1600">
                <a:solidFill>
                  <a:schemeClr val="lt1"/>
                </a:solidFill>
              </a:rPr>
              <a:t>Airbnb Open Data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Features:</a:t>
            </a:r>
            <a:r>
              <a:rPr lang="en-US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Listing’s General Information: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Airbnb Name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Description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Price Details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Location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Reviews Detail: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Reviewer’s Name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Comments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Review Date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Range: Sep 2015 - Sep 2016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571500"/>
            <a:ext cx="6075045" cy="712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82473"/>
            <a:ext cx="9144000" cy="932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276" y="1283732"/>
            <a:ext cx="2359134" cy="171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016" y="2918222"/>
            <a:ext cx="2267694" cy="205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90436" y="1283732"/>
            <a:ext cx="2359134" cy="171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5631" y="1283732"/>
            <a:ext cx="2359134" cy="171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77476" y="2918222"/>
            <a:ext cx="2777490" cy="2051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60706" y="2918222"/>
            <a:ext cx="2737128" cy="20565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 txBox="1"/>
          <p:nvPr/>
        </p:nvSpPr>
        <p:spPr>
          <a:xfrm>
            <a:off x="1314450" y="777240"/>
            <a:ext cx="484060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600"/>
              <a:buFont typeface="Montserrat"/>
              <a:buNone/>
            </a:pPr>
            <a:r>
              <a:rPr b="1" i="0" lang="en-US" sz="2600" u="none" cap="none" strike="noStrike">
                <a:solidFill>
                  <a:srgbClr val="4F4F4F"/>
                </a:solidFill>
                <a:latin typeface="Montserrat"/>
                <a:ea typeface="Montserrat"/>
                <a:cs typeface="Montserrat"/>
                <a:sym typeface="Montserrat"/>
              </a:rPr>
              <a:t>Method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904112" y="3114113"/>
            <a:ext cx="2061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Data Cleaning &amp; EDA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200061" y="3524012"/>
            <a:ext cx="1701909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1200061" y="3821192"/>
            <a:ext cx="1701909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1200061" y="4118372"/>
            <a:ext cx="1701909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3583216" y="3123962"/>
            <a:ext cx="2366010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Preprocessing &amp; NLP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3737521" y="3524012"/>
            <a:ext cx="2211705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Punctuations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3737521" y="3821192"/>
            <a:ext cx="2211705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Stop-words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3737521" y="4118372"/>
            <a:ext cx="2211705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3737521" y="4415552"/>
            <a:ext cx="2211705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TF-IDF Vectorizer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1"/>
          <p:cNvSpPr txBox="1"/>
          <p:nvPr/>
        </p:nvSpPr>
        <p:spPr>
          <a:xfrm>
            <a:off x="6566446" y="3123962"/>
            <a:ext cx="2325648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Modeling &amp; Application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6720750" y="3524000"/>
            <a:ext cx="25113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NMF Topic Modeling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 txBox="1"/>
          <p:nvPr/>
        </p:nvSpPr>
        <p:spPr>
          <a:xfrm>
            <a:off x="6720751" y="3821192"/>
            <a:ext cx="2171343" cy="491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Content-Based Filtering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6720751" y="4364117"/>
            <a:ext cx="2171343" cy="24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2844325" y="1833788"/>
            <a:ext cx="738900" cy="7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5736725" y="1833788"/>
            <a:ext cx="738900" cy="74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